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59019-27A2-4137-BEB4-FFC618F6B180}" type="datetimeFigureOut">
              <a:rPr lang="en-AU" smtClean="0"/>
              <a:t>16/03/2011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BD66A-1E11-435B-AA1B-053E3CC26639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799-3363-48A1-BE4D-0A41F2A95A20}" type="datetimeFigureOut">
              <a:rPr lang="en-AU" smtClean="0"/>
              <a:pPr/>
              <a:t>16/03/2011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BAA2-D1E1-413E-B66D-707AA820FDD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2714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799-3363-48A1-BE4D-0A41F2A95A20}" type="datetimeFigureOut">
              <a:rPr lang="en-AU" smtClean="0"/>
              <a:pPr/>
              <a:t>16/03/2011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BAA2-D1E1-413E-B66D-707AA820FDD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60029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799-3363-48A1-BE4D-0A41F2A95A20}" type="datetimeFigureOut">
              <a:rPr lang="en-AU" smtClean="0"/>
              <a:pPr/>
              <a:t>16/03/2011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BAA2-D1E1-413E-B66D-707AA820FDD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92320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799-3363-48A1-BE4D-0A41F2A95A20}" type="datetimeFigureOut">
              <a:rPr lang="en-AU" smtClean="0"/>
              <a:pPr/>
              <a:t>16/03/2011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BAA2-D1E1-413E-B66D-707AA820FDD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58592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799-3363-48A1-BE4D-0A41F2A95A20}" type="datetimeFigureOut">
              <a:rPr lang="en-AU" smtClean="0"/>
              <a:pPr/>
              <a:t>16/03/2011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BAA2-D1E1-413E-B66D-707AA820FDD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4762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799-3363-48A1-BE4D-0A41F2A95A20}" type="datetimeFigureOut">
              <a:rPr lang="en-AU" smtClean="0"/>
              <a:pPr/>
              <a:t>16/03/2011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BAA2-D1E1-413E-B66D-707AA820FDD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69171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799-3363-48A1-BE4D-0A41F2A95A20}" type="datetimeFigureOut">
              <a:rPr lang="en-AU" smtClean="0"/>
              <a:pPr/>
              <a:t>16/03/2011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BAA2-D1E1-413E-B66D-707AA820FDD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09108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799-3363-48A1-BE4D-0A41F2A95A20}" type="datetimeFigureOut">
              <a:rPr lang="en-AU" smtClean="0"/>
              <a:pPr/>
              <a:t>16/03/2011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BAA2-D1E1-413E-B66D-707AA820FDD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20364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799-3363-48A1-BE4D-0A41F2A95A20}" type="datetimeFigureOut">
              <a:rPr lang="en-AU" smtClean="0"/>
              <a:pPr/>
              <a:t>16/03/2011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BAA2-D1E1-413E-B66D-707AA820FDD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20895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799-3363-48A1-BE4D-0A41F2A95A20}" type="datetimeFigureOut">
              <a:rPr lang="en-AU" smtClean="0"/>
              <a:pPr/>
              <a:t>16/03/2011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BAA2-D1E1-413E-B66D-707AA820FDD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7380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799-3363-48A1-BE4D-0A41F2A95A20}" type="datetimeFigureOut">
              <a:rPr lang="en-AU" smtClean="0"/>
              <a:pPr/>
              <a:t>16/03/2011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BAA2-D1E1-413E-B66D-707AA820FDD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21766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4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2F799-3363-48A1-BE4D-0A41F2A95A20}" type="datetimeFigureOut">
              <a:rPr lang="en-AU" smtClean="0"/>
              <a:pPr/>
              <a:t>16/03/2011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CBAA2-D1E1-413E-B66D-707AA820FDD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94848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004046"/>
          </a:xfrm>
        </p:spPr>
        <p:txBody>
          <a:bodyPr>
            <a:normAutofit/>
          </a:bodyPr>
          <a:lstStyle/>
          <a:p>
            <a:r>
              <a:rPr lang="en-AU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Design Elements</a:t>
            </a:r>
            <a:endParaRPr lang="en-AU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64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004046"/>
          </a:xfrm>
        </p:spPr>
        <p:txBody>
          <a:bodyPr>
            <a:normAutofit/>
          </a:bodyPr>
          <a:lstStyle/>
          <a:p>
            <a:r>
              <a:rPr lang="en-AU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Design Principles</a:t>
            </a:r>
            <a:endParaRPr lang="en-AU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164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solidFill>
                  <a:schemeClr val="bg1"/>
                </a:solidFill>
              </a:rPr>
              <a:t>Figure-ground</a:t>
            </a:r>
            <a:endParaRPr lang="en-AU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Figure and ground work together within images to establish the importance of visual information within a picture plane.</a:t>
            </a:r>
          </a:p>
          <a:p>
            <a:endParaRPr lang="en-AU" dirty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3284984"/>
            <a:ext cx="2232248" cy="223224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1619672" y="3789040"/>
            <a:ext cx="1224136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815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75656" y="3140968"/>
            <a:ext cx="2880320" cy="30963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Balance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This may be ‘symmetrical’ where elements are mirrored on opposite sides of a visual axis to create a stable and formal composition.</a:t>
            </a:r>
            <a:endParaRPr lang="en-AU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15816" y="3356992"/>
            <a:ext cx="0" cy="25922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63688" y="4221088"/>
            <a:ext cx="223644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11760" y="3717032"/>
            <a:ext cx="1008112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4860032" y="3140968"/>
            <a:ext cx="2880320" cy="30963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6300192" y="3356992"/>
            <a:ext cx="0" cy="25922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48064" y="4221088"/>
            <a:ext cx="223644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580112" y="4077072"/>
            <a:ext cx="1008112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954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Contrast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All effective combinations of forms are based on qualities contrasts. Contrast should always be thought of in terms of creating tension between opposites.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3789040"/>
            <a:ext cx="2952328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259632" y="3825044"/>
            <a:ext cx="1404156" cy="12601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3203848" y="5445224"/>
            <a:ext cx="162018" cy="12418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41629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Cropping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An image can be modified by selecting an area of interest to emphasise, create dominance or simply to clarify information.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32" y="3356992"/>
            <a:ext cx="2520280" cy="2376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Block Arc 6"/>
          <p:cNvSpPr/>
          <p:nvPr/>
        </p:nvSpPr>
        <p:spPr>
          <a:xfrm>
            <a:off x="1331640" y="4689140"/>
            <a:ext cx="2304256" cy="2124236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86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Hierarchy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Visual information can be arranged in order of importance. Factors determining the hierarchy may be size, colour or placement.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3284984"/>
            <a:ext cx="403244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800" dirty="0" smtClean="0">
                <a:solidFill>
                  <a:schemeClr val="bg1"/>
                </a:solidFill>
              </a:rPr>
              <a:t>1  </a:t>
            </a:r>
            <a:r>
              <a:rPr lang="en-AU" sz="8800" dirty="0" smtClean="0">
                <a:solidFill>
                  <a:schemeClr val="bg1"/>
                </a:solidFill>
              </a:rPr>
              <a:t>3</a:t>
            </a:r>
            <a:endParaRPr lang="en-AU" sz="13800" dirty="0" smtClean="0">
              <a:solidFill>
                <a:schemeClr val="bg1"/>
              </a:solidFill>
            </a:endParaRPr>
          </a:p>
          <a:p>
            <a:r>
              <a:rPr lang="en-AU" sz="4400" dirty="0" smtClean="0">
                <a:solidFill>
                  <a:schemeClr val="bg1"/>
                </a:solidFill>
              </a:rPr>
              <a:t>        2</a:t>
            </a: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60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Scale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Scale generally refers to the size of the figure on the ground. Its relative size and scale will determine the hierarchy of visual components within the presentation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971600" y="3356992"/>
            <a:ext cx="1368152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971600" y="4077072"/>
            <a:ext cx="2088232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971600" y="5013176"/>
            <a:ext cx="3168352" cy="10081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38626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Proportion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This is the comparative relationship between the size of components or parts within a visual presentation.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32" y="3573016"/>
            <a:ext cx="2880320" cy="2592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1259632" y="3573016"/>
            <a:ext cx="360040" cy="16561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1691680" y="3573016"/>
            <a:ext cx="360040" cy="16561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2195736" y="3573016"/>
            <a:ext cx="360040" cy="16561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2771800" y="3573016"/>
            <a:ext cx="360040" cy="16561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419872" y="3573016"/>
            <a:ext cx="360040" cy="16561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7393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Pattern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Pattern is the repetition or alternation of one or more components to create visual art. Any visual element can be used to create a pattern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8" y="3212976"/>
            <a:ext cx="2376264" cy="1944216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3923928" y="3212976"/>
            <a:ext cx="2376264" cy="1944216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05693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83568" y="2852936"/>
            <a:ext cx="1872208" cy="18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Point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This is a mark which may indicate a position, or just decorate</a:t>
            </a:r>
          </a:p>
          <a:p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043608" y="3573016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79712" y="3717032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547664" y="4149080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619672" y="3186687"/>
            <a:ext cx="108012" cy="1897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80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03648" y="2852936"/>
            <a:ext cx="3168352" cy="2088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Line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A line represents a single dimension (length). It can be straight, curved or irregular</a:t>
            </a:r>
            <a:endParaRPr lang="en-AU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35696" y="3068960"/>
            <a:ext cx="2448272" cy="86409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772041" y="3653408"/>
            <a:ext cx="584448" cy="86409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1834564" y="3653408"/>
            <a:ext cx="1583668" cy="1944216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17145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Shape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Shape is a space contained with lines. Shape is two-dimensional.</a:t>
            </a:r>
          </a:p>
        </p:txBody>
      </p:sp>
      <p:sp>
        <p:nvSpPr>
          <p:cNvPr id="4" name="Rectangle 3"/>
          <p:cNvSpPr/>
          <p:nvPr/>
        </p:nvSpPr>
        <p:spPr>
          <a:xfrm rot="2423036">
            <a:off x="1685890" y="3158889"/>
            <a:ext cx="1368152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1007604" y="4184922"/>
            <a:ext cx="936104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419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Form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Form may be created by the joining of two or more shapes. Form is three-dimensional.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Flowchart: Direct Access Storage 5"/>
          <p:cNvSpPr/>
          <p:nvPr/>
        </p:nvSpPr>
        <p:spPr>
          <a:xfrm>
            <a:off x="1043608" y="3068960"/>
            <a:ext cx="2556284" cy="936104"/>
          </a:xfrm>
          <a:prstGeom prst="flowChartMagneticDru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09676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Tone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Tone may be used to describe form in terms of shadow and highlights.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624" y="3068960"/>
            <a:ext cx="2448272" cy="208823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76242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Texture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Texture may be achieved by the combination of elements such as point and line. 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1640" y="3068960"/>
            <a:ext cx="2376264" cy="187220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98367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Colour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23112" cy="4525963"/>
          </a:xfrm>
        </p:spPr>
        <p:txBody>
          <a:bodyPr>
            <a:normAutofit/>
          </a:bodyPr>
          <a:lstStyle/>
          <a:p>
            <a:r>
              <a:rPr lang="en-AU" sz="2800" dirty="0" smtClean="0">
                <a:solidFill>
                  <a:schemeClr val="bg1"/>
                </a:solidFill>
              </a:rPr>
              <a:t>Colour should be considered in conjunction with the other elements. If used well it can add interest and excitement to a piece of visual communication.</a:t>
            </a:r>
          </a:p>
          <a:p>
            <a:endParaRPr lang="en-AU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7664" y="3933056"/>
            <a:ext cx="1008112" cy="7200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2915816" y="4077072"/>
            <a:ext cx="1440160" cy="151216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70781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Letterform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</a:rPr>
              <a:t>Letterform can be abstract physical representation of the spoken word</a:t>
            </a:r>
          </a:p>
          <a:p>
            <a:endParaRPr lang="en-AU" dirty="0">
              <a:solidFill>
                <a:schemeClr val="bg1"/>
              </a:solidFill>
            </a:endParaRPr>
          </a:p>
          <a:p>
            <a:r>
              <a:rPr lang="en-AU" dirty="0" smtClean="0">
                <a:solidFill>
                  <a:schemeClr val="bg1"/>
                </a:solidFill>
              </a:rPr>
              <a:t>H </a:t>
            </a:r>
            <a:r>
              <a:rPr lang="en-AU" dirty="0" err="1" smtClean="0">
                <a:solidFill>
                  <a:schemeClr val="bg1"/>
                </a:solidFill>
                <a:latin typeface="Algerian" pitchFamily="82" charset="0"/>
              </a:rPr>
              <a:t>h</a:t>
            </a:r>
            <a:r>
              <a:rPr lang="en-AU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AU" dirty="0" err="1" smtClean="0">
                <a:solidFill>
                  <a:schemeClr val="bg1"/>
                </a:solidFill>
                <a:latin typeface="Century" pitchFamily="18" charset="0"/>
              </a:rPr>
              <a:t>h</a:t>
            </a:r>
            <a:r>
              <a:rPr lang="en-AU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en-AU" dirty="0" err="1" smtClean="0">
                <a:solidFill>
                  <a:schemeClr val="bg1"/>
                </a:solidFill>
                <a:latin typeface="Goudy Stout" pitchFamily="18" charset="0"/>
              </a:rPr>
              <a:t>h</a:t>
            </a:r>
            <a:r>
              <a:rPr lang="en-AU" dirty="0" smtClean="0">
                <a:solidFill>
                  <a:schemeClr val="bg1"/>
                </a:solidFill>
              </a:rPr>
              <a:t>.</a:t>
            </a: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06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338</Words>
  <Application>Microsoft Office PowerPoint</Application>
  <PresentationFormat>On-screen Show (4:3)</PresentationFormat>
  <Paragraphs>38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Design Elements</vt:lpstr>
      <vt:lpstr>Point</vt:lpstr>
      <vt:lpstr>Line</vt:lpstr>
      <vt:lpstr>Shape</vt:lpstr>
      <vt:lpstr>Form</vt:lpstr>
      <vt:lpstr>Tone</vt:lpstr>
      <vt:lpstr>Texture</vt:lpstr>
      <vt:lpstr>Colour</vt:lpstr>
      <vt:lpstr>Letterform</vt:lpstr>
      <vt:lpstr>Design Principles</vt:lpstr>
      <vt:lpstr>Figure-ground</vt:lpstr>
      <vt:lpstr>Balance</vt:lpstr>
      <vt:lpstr>Contrast</vt:lpstr>
      <vt:lpstr>Cropping</vt:lpstr>
      <vt:lpstr>Hierarchy</vt:lpstr>
      <vt:lpstr>Scale</vt:lpstr>
      <vt:lpstr>Proportion</vt:lpstr>
      <vt:lpstr>Pattern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Elements</dc:title>
  <dc:creator>Ashley Young</dc:creator>
  <cp:lastModifiedBy>Education</cp:lastModifiedBy>
  <cp:revision>32</cp:revision>
  <dcterms:created xsi:type="dcterms:W3CDTF">2011-03-09T01:17:32Z</dcterms:created>
  <dcterms:modified xsi:type="dcterms:W3CDTF">2011-03-16T00:30:47Z</dcterms:modified>
</cp:coreProperties>
</file>